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9144000" cy="6858000" type="screen4x3"/>
  <p:notesSz cx="6735763" cy="9866313"/>
  <p:embeddedFontLst>
    <p:embeddedFont>
      <p:font typeface="Montserrat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altLang="fr-FR" smtClean="0"/>
              <a:t>10/11/2021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altLang="fr-FR" smtClean="0"/>
              <a:t>10/11/2021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fr-FR" alt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numCol="1" anchor="b">
            <a:normAutofit/>
          </a:bodyPr>
          <a:lstStyle>
            <a:lvl1pPr algn="ctr">
              <a:defRPr sz="5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 numCol="1"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alt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 numCol="1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numCol="1"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numCol="1"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 numCol="1"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alt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 alt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6155176-4753-488C-BDD3-09235F027E21}"/>
              </a:ext>
            </a:extLst>
          </p:cNvPr>
          <p:cNvSpPr txBox="1"/>
          <p:nvPr/>
        </p:nvSpPr>
        <p:spPr>
          <a:xfrm>
            <a:off x="3837518" y="4158298"/>
            <a:ext cx="4845068" cy="2015936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1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THÈMES</a:t>
            </a:r>
            <a:r>
              <a:rPr kumimoji="0" lang="fr-FR" altLang="fr-FR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L’arrêt et le stationnement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croisements et les dépassements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connaissance de la réglementation générale</a:t>
            </a: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</a:t>
            </a:r>
            <a:r>
              <a:rPr kumimoji="0" lang="fr-FR" alt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éco-conduite</a:t>
            </a: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priorités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alt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Alcool et stupéfiants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alt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Défaut de port de la ceinture de sécurité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alt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Les règles de circulation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04110319-86CB-4407-BE71-B2366D95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24" y="828159"/>
            <a:ext cx="4916913" cy="640216"/>
          </a:xfrm>
        </p:spPr>
        <p:txBody>
          <a:bodyPr numCol="1">
            <a:noAutofit/>
          </a:bodyPr>
          <a:lstStyle/>
          <a:p>
            <a:pPr algn="r"/>
            <a:r>
              <a:rPr lang="fr-FR" altLang="fr-FR" sz="2400" u="sng" dirty="0">
                <a:latin typeface="Century Gothic" panose="020B0502020202020204" pitchFamily="34" charset="0"/>
              </a:rPr>
              <a:t>Parcours de formation PERSONNALISE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F796D9F-AF65-4BA8-B4A6-E90986DC7074}"/>
              </a:ext>
            </a:extLst>
          </p:cNvPr>
          <p:cNvGrpSpPr/>
          <p:nvPr/>
        </p:nvGrpSpPr>
        <p:grpSpPr>
          <a:xfrm>
            <a:off x="455537" y="1861795"/>
            <a:ext cx="8232926" cy="2036974"/>
            <a:chOff x="410479" y="2505124"/>
            <a:chExt cx="10977233" cy="2715965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xmlns="" id="{34EDDB5F-DD4F-41DE-9753-804E31DE5BEF}"/>
                </a:ext>
              </a:extLst>
            </p:cNvPr>
            <p:cNvGrpSpPr/>
            <p:nvPr/>
          </p:nvGrpSpPr>
          <p:grpSpPr>
            <a:xfrm>
              <a:off x="410479" y="2505124"/>
              <a:ext cx="10977233" cy="2715965"/>
              <a:chOff x="339720" y="2620540"/>
              <a:chExt cx="10977233" cy="2715965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xmlns="" id="{6BA4BA3D-07AE-438E-AEC2-B6B6D33DF5DE}"/>
                  </a:ext>
                </a:extLst>
              </p:cNvPr>
              <p:cNvGrpSpPr/>
              <p:nvPr/>
            </p:nvGrpSpPr>
            <p:grpSpPr>
              <a:xfrm>
                <a:off x="339720" y="2620540"/>
                <a:ext cx="10977233" cy="2715965"/>
                <a:chOff x="343803" y="2215099"/>
                <a:chExt cx="10977233" cy="2715965"/>
              </a:xfrm>
            </p:grpSpPr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xmlns="" id="{4E15BAAA-1C5B-40D8-B847-AB4F23A7D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544" y="2819792"/>
                  <a:ext cx="729245" cy="726823"/>
                </a:xfrm>
                <a:prstGeom prst="rect">
                  <a:avLst/>
                </a:prstGeom>
              </p:spPr>
            </p:pic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xmlns="" id="{69D37350-5100-424B-BCAB-E787775148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0020" y="2821016"/>
                  <a:ext cx="684640" cy="682363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xmlns="" id="{FC2464DB-2B0A-498B-AADA-30A08686DA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0298" y="2776556"/>
                  <a:ext cx="726823" cy="726823"/>
                </a:xfrm>
                <a:prstGeom prst="rect">
                  <a:avLst/>
                </a:prstGeom>
              </p:spPr>
            </p:pic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xmlns="" id="{6A964811-ABD6-4117-B22D-1657473997D1}"/>
                    </a:ext>
                  </a:extLst>
                </p:cNvPr>
                <p:cNvSpPr txBox="1"/>
                <p:nvPr/>
              </p:nvSpPr>
              <p:spPr>
                <a:xfrm>
                  <a:off x="343803" y="3635955"/>
                  <a:ext cx="1192242" cy="841256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R="0" lvl="0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Evaluation de départ:</a:t>
                  </a:r>
                </a:p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Ordinateur</a:t>
                  </a:r>
                  <a:endParaRPr lang="fr-FR" altLang="fr-FR" sz="700" dirty="0">
                    <a:solidFill>
                      <a:prstClr val="black"/>
                    </a:solidFill>
                    <a:latin typeface="Century Gothic" panose="020B0502020202020204" pitchFamily="34" charset="0"/>
                  </a:endParaRPr>
                </a:p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Simulateur</a:t>
                  </a:r>
                </a:p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lang="fr-FR" altLang="fr-FR" sz="7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Sur route</a:t>
                  </a:r>
                  <a:endParaRPr kumimoji="0" lang="fr-FR" alt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xmlns="" id="{7BCAF1D7-E8E4-44B1-8794-514292E32C94}"/>
                    </a:ext>
                  </a:extLst>
                </p:cNvPr>
                <p:cNvSpPr txBox="1"/>
                <p:nvPr/>
              </p:nvSpPr>
              <p:spPr>
                <a:xfrm>
                  <a:off x="1354790" y="3604540"/>
                  <a:ext cx="1554002" cy="697626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L="128588" marR="0" lvl="0" indent="-128588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Inscription et</a:t>
                  </a:r>
                  <a:b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</a:b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Mise en place d’un planning prévisionnel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xmlns="" id="{F1102CC3-43E5-4FEF-9FC7-4329C51C2EB4}"/>
                    </a:ext>
                  </a:extLst>
                </p:cNvPr>
                <p:cNvSpPr txBox="1"/>
                <p:nvPr/>
              </p:nvSpPr>
              <p:spPr>
                <a:xfrm>
                  <a:off x="2943415" y="3617884"/>
                  <a:ext cx="1878708" cy="1313180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Formation théorique présentiel</a:t>
                  </a:r>
                </a:p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lang="fr-FR" altLang="fr-FR" sz="7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Formation théorique à distance</a:t>
                  </a:r>
                  <a:endParaRPr kumimoji="0" lang="fr-FR" alt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0" marR="0" lvl="0" indent="0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Alternance de théorie et de pratique</a:t>
                  </a:r>
                </a:p>
                <a:p>
                  <a:pPr marL="0" marR="0" lvl="0" indent="0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xmlns="" id="{B8E5BDE8-BA24-4384-81DE-2AA40B8AB92A}"/>
                    </a:ext>
                  </a:extLst>
                </p:cNvPr>
                <p:cNvSpPr txBox="1"/>
                <p:nvPr/>
              </p:nvSpPr>
              <p:spPr>
                <a:xfrm>
                  <a:off x="4758292" y="3612272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Théorique</a:t>
                  </a:r>
                </a:p>
              </p:txBody>
            </p:sp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xmlns="" id="{87D8BE43-9FFA-4C70-A7F7-38E4B2D85B44}"/>
                    </a:ext>
                  </a:extLst>
                </p:cNvPr>
                <p:cNvSpPr txBox="1"/>
                <p:nvPr/>
              </p:nvSpPr>
              <p:spPr>
                <a:xfrm>
                  <a:off x="5950534" y="3734963"/>
                  <a:ext cx="1434972" cy="436017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R="0" lvl="0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Formation pratique</a:t>
                  </a:r>
                </a:p>
                <a:p>
                  <a:pPr marL="0" marR="0" lvl="0" indent="0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xmlns="" id="{5ADC0158-4BAB-476D-89B1-04934727E79D}"/>
                    </a:ext>
                  </a:extLst>
                </p:cNvPr>
                <p:cNvSpPr txBox="1"/>
                <p:nvPr/>
              </p:nvSpPr>
              <p:spPr>
                <a:xfrm>
                  <a:off x="8846535" y="3721384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Blanc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xmlns="" id="{4CC92D47-43D0-4F77-873B-EBB10D165BA7}"/>
                    </a:ext>
                  </a:extLst>
                </p:cNvPr>
                <p:cNvSpPr txBox="1"/>
                <p:nvPr/>
              </p:nvSpPr>
              <p:spPr>
                <a:xfrm>
                  <a:off x="10128794" y="3620716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pratique</a:t>
                  </a:r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xmlns="" id="{C52EF285-F565-4092-827B-0329D8145DE9}"/>
                    </a:ext>
                  </a:extLst>
                </p:cNvPr>
                <p:cNvSpPr txBox="1"/>
                <p:nvPr/>
              </p:nvSpPr>
              <p:spPr>
                <a:xfrm>
                  <a:off x="7420129" y="3813771"/>
                  <a:ext cx="1557268" cy="841256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accompagnée</a:t>
                  </a:r>
                </a:p>
                <a:p>
                  <a:pPr marL="0" marR="0" lvl="0" indent="0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supervisée</a:t>
                  </a:r>
                </a:p>
              </p:txBody>
            </p:sp>
            <p:sp>
              <p:nvSpPr>
                <p:cNvPr id="30" name="Flèche : droite 29">
                  <a:extLst>
                    <a:ext uri="{FF2B5EF4-FFF2-40B4-BE49-F238E27FC236}">
                      <a16:creationId xmlns:a16="http://schemas.microsoft.com/office/drawing/2014/main" xmlns="" id="{ACC8EB7D-DEF5-41D1-8328-7DC5C10E4187}"/>
                    </a:ext>
                  </a:extLst>
                </p:cNvPr>
                <p:cNvSpPr/>
                <p:nvPr/>
              </p:nvSpPr>
              <p:spPr>
                <a:xfrm>
                  <a:off x="715992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1" name="Flèche : droite 30">
                  <a:extLst>
                    <a:ext uri="{FF2B5EF4-FFF2-40B4-BE49-F238E27FC236}">
                      <a16:creationId xmlns:a16="http://schemas.microsoft.com/office/drawing/2014/main" xmlns="" id="{07EECA1D-4102-4C69-92E1-AA24868DF4C8}"/>
                    </a:ext>
                  </a:extLst>
                </p:cNvPr>
                <p:cNvSpPr/>
                <p:nvPr/>
              </p:nvSpPr>
              <p:spPr>
                <a:xfrm>
                  <a:off x="2054453" y="223851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2" name="Flèche : droite 31">
                  <a:extLst>
                    <a:ext uri="{FF2B5EF4-FFF2-40B4-BE49-F238E27FC236}">
                      <a16:creationId xmlns:a16="http://schemas.microsoft.com/office/drawing/2014/main" xmlns="" id="{68529A52-B6A7-4298-82B4-B29F7677C5B5}"/>
                    </a:ext>
                  </a:extLst>
                </p:cNvPr>
                <p:cNvSpPr/>
                <p:nvPr/>
              </p:nvSpPr>
              <p:spPr>
                <a:xfrm>
                  <a:off x="3444959" y="222320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33" name="Flèche : droite 32">
                  <a:extLst>
                    <a:ext uri="{FF2B5EF4-FFF2-40B4-BE49-F238E27FC236}">
                      <a16:creationId xmlns:a16="http://schemas.microsoft.com/office/drawing/2014/main" xmlns="" id="{F7917D2A-2B9E-4409-A914-55CBEB505AAF}"/>
                    </a:ext>
                  </a:extLst>
                </p:cNvPr>
                <p:cNvSpPr/>
                <p:nvPr/>
              </p:nvSpPr>
              <p:spPr>
                <a:xfrm>
                  <a:off x="4835465" y="2233092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34" name="Flèche : droite 33">
                  <a:extLst>
                    <a:ext uri="{FF2B5EF4-FFF2-40B4-BE49-F238E27FC236}">
                      <a16:creationId xmlns:a16="http://schemas.microsoft.com/office/drawing/2014/main" xmlns="" id="{0A794996-012B-4AC2-AE2A-C942410DE2BE}"/>
                    </a:ext>
                  </a:extLst>
                </p:cNvPr>
                <p:cNvSpPr/>
                <p:nvPr/>
              </p:nvSpPr>
              <p:spPr>
                <a:xfrm>
                  <a:off x="6225971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5" name="Flèche : droite 34">
                  <a:extLst>
                    <a:ext uri="{FF2B5EF4-FFF2-40B4-BE49-F238E27FC236}">
                      <a16:creationId xmlns:a16="http://schemas.microsoft.com/office/drawing/2014/main" xmlns="" id="{2EF656DE-DE95-43B9-AEA6-F1C73F642D44}"/>
                    </a:ext>
                  </a:extLst>
                </p:cNvPr>
                <p:cNvSpPr/>
                <p:nvPr/>
              </p:nvSpPr>
              <p:spPr>
                <a:xfrm>
                  <a:off x="7616477" y="2242926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36" name="Flèche : droite 35">
                  <a:extLst>
                    <a:ext uri="{FF2B5EF4-FFF2-40B4-BE49-F238E27FC236}">
                      <a16:creationId xmlns:a16="http://schemas.microsoft.com/office/drawing/2014/main" xmlns="" id="{18AF46C3-0C46-42FC-A710-B418A7A3987C}"/>
                    </a:ext>
                  </a:extLst>
                </p:cNvPr>
                <p:cNvSpPr/>
                <p:nvPr/>
              </p:nvSpPr>
              <p:spPr>
                <a:xfrm>
                  <a:off x="9006983" y="224458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37" name="Flèche : droite 36">
                  <a:extLst>
                    <a:ext uri="{FF2B5EF4-FFF2-40B4-BE49-F238E27FC236}">
                      <a16:creationId xmlns:a16="http://schemas.microsoft.com/office/drawing/2014/main" xmlns="" id="{1B97A611-1492-417B-9E7B-4A00833CA86A}"/>
                    </a:ext>
                  </a:extLst>
                </p:cNvPr>
                <p:cNvSpPr/>
                <p:nvPr/>
              </p:nvSpPr>
              <p:spPr>
                <a:xfrm>
                  <a:off x="10397489" y="221509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8</a:t>
                  </a:r>
                </a:p>
              </p:txBody>
            </p:sp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xmlns="" id="{958E01DA-54ED-4CA4-9337-B4806F4BC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2269" y="2771942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xmlns="" id="{60F2999E-36F1-4A48-A9F9-B7CADF4DB4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0368" y="2733480"/>
                  <a:ext cx="650160" cy="648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xmlns="" id="{73263462-CAB0-46A8-84F5-9ACA067D87C3}"/>
                  </a:ext>
                </a:extLst>
              </p:cNvPr>
              <p:cNvGrpSpPr/>
              <p:nvPr/>
            </p:nvGrpSpPr>
            <p:grpSpPr>
              <a:xfrm>
                <a:off x="4824820" y="3202506"/>
                <a:ext cx="6255916" cy="958062"/>
                <a:chOff x="4824820" y="3202506"/>
                <a:chExt cx="6255916" cy="958062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xmlns="" id="{2B7FE3D4-C384-41CB-8D22-8B8D1EC5E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6923" y="3512568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xmlns="" id="{DA825AA7-E3F7-45B1-A000-4E1D720037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4451" y="3202506"/>
                  <a:ext cx="776285" cy="773706"/>
                </a:xfrm>
                <a:prstGeom prst="rect">
                  <a:avLst/>
                </a:prstGeom>
              </p:spPr>
            </p:pic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xmlns="" id="{AF5966A7-1E60-49AC-A3B8-2545D59CE7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2584" y="3224880"/>
                  <a:ext cx="773707" cy="773706"/>
                </a:xfrm>
                <a:prstGeom prst="rect">
                  <a:avLst/>
                </a:prstGeom>
              </p:spPr>
            </p:pic>
            <p:pic>
              <p:nvPicPr>
                <p:cNvPr id="18" name="Image 17">
                  <a:extLst>
                    <a:ext uri="{FF2B5EF4-FFF2-40B4-BE49-F238E27FC236}">
                      <a16:creationId xmlns:a16="http://schemas.microsoft.com/office/drawing/2014/main" xmlns="" id="{552CD8D3-AE6C-445A-ACD6-8DF979481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4820" y="3225233"/>
                  <a:ext cx="726821" cy="72682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6BCF29EB-B561-46CF-8124-5545C1CE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21" y="3356276"/>
              <a:ext cx="650160" cy="648000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6F518F5B-4697-4577-9206-D36D1643AC60}"/>
              </a:ext>
            </a:extLst>
          </p:cNvPr>
          <p:cNvSpPr txBox="1"/>
          <p:nvPr/>
        </p:nvSpPr>
        <p:spPr>
          <a:xfrm>
            <a:off x="5347904" y="744106"/>
            <a:ext cx="3423456" cy="73866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RENSEIGNEMENTS PERSONNELS DE L’ÉLÈVE</a:t>
            </a:r>
            <a:r>
              <a:rPr kumimoji="0" lang="fr-FR" altLang="fr-FR" sz="8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altLang="fr-FR" sz="8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altLang="fr-FR" sz="825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 : ……………………..…………………………..……………………..</a:t>
            </a:r>
            <a:br>
              <a:rPr kumimoji="0" lang="fr-FR" alt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Prénom : ……………………...………………………….………………….</a:t>
            </a: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de permis …………………………….............................................</a:t>
            </a:r>
          </a:p>
        </p:txBody>
      </p:sp>
      <p:sp>
        <p:nvSpPr>
          <p:cNvPr id="46" name="Organigramme : Procédé 45">
            <a:extLst>
              <a:ext uri="{FF2B5EF4-FFF2-40B4-BE49-F238E27FC236}">
                <a16:creationId xmlns:a16="http://schemas.microsoft.com/office/drawing/2014/main" xmlns="" id="{A612B278-3999-41F8-905A-5E1098D67A02}"/>
              </a:ext>
            </a:extLst>
          </p:cNvPr>
          <p:cNvSpPr/>
          <p:nvPr/>
        </p:nvSpPr>
        <p:spPr>
          <a:xfrm>
            <a:off x="6573561" y="3855982"/>
            <a:ext cx="2109025" cy="307777"/>
          </a:xfrm>
          <a:prstGeom prst="flowChartProcess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COURS RECOMMANDES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B38EAD1-3F17-4519-88C6-35B7BBAA8F83}"/>
              </a:ext>
            </a:extLst>
          </p:cNvPr>
          <p:cNvSpPr txBox="1"/>
          <p:nvPr/>
        </p:nvSpPr>
        <p:spPr>
          <a:xfrm>
            <a:off x="6503865" y="4854653"/>
            <a:ext cx="2109025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signalisation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comportements dans les tunnels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visibilité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prise de conscience des risques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respect des autres usagers – Le partage de l’espace public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alt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Vitesse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Distracteurs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altLang="fr-FR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Spécificité du groupe lourd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kumimoji="0" lang="fr-FR" alt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Spécificité du 2 roues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4DDA9C4-17EF-4CA3-8EF4-C68040F58908}"/>
              </a:ext>
            </a:extLst>
          </p:cNvPr>
          <p:cNvSpPr/>
          <p:nvPr/>
        </p:nvSpPr>
        <p:spPr>
          <a:xfrm>
            <a:off x="410480" y="4154892"/>
            <a:ext cx="3293165" cy="2015936"/>
          </a:xfrm>
          <a:prstGeom prst="rect">
            <a:avLst/>
          </a:prstGeom>
          <a:solidFill>
            <a:srgbClr val="F5F4E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61F316C-4D02-4A20-A73F-A2514242D266}"/>
              </a:ext>
            </a:extLst>
          </p:cNvPr>
          <p:cNvSpPr txBox="1"/>
          <p:nvPr/>
        </p:nvSpPr>
        <p:spPr>
          <a:xfrm>
            <a:off x="2233581" y="4633497"/>
            <a:ext cx="1493240" cy="1446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Pendant la phase pratique, vous serez amené(e) à </a:t>
            </a:r>
            <a:r>
              <a:rPr kumimoji="0" lang="fr-FR" alt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circuler</a:t>
            </a: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ville</a:t>
            </a: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rase campagne</a:t>
            </a: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sur autoroute</a:t>
            </a:r>
          </a:p>
          <a:p>
            <a:pPr marL="88900" lvl="0" indent="-88900" defTabSz="444500">
              <a:buFontTx/>
              <a:buChar char="-"/>
              <a:defRPr/>
            </a:pP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par temps dégradé le cas échéant  (pluie, brouillard, neige...) </a:t>
            </a:r>
          </a:p>
          <a:p>
            <a:pPr marL="88900" lvl="0" indent="-88900">
              <a:buFontTx/>
              <a:buChar char="-"/>
              <a:defRPr/>
            </a:pPr>
            <a:r>
              <a:rPr kumimoji="0" lang="fr-FR" alt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nuit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5AEEBE-6EEC-4B86-86DB-D320377ADB71}"/>
              </a:ext>
            </a:extLst>
          </p:cNvPr>
          <p:cNvSpPr/>
          <p:nvPr/>
        </p:nvSpPr>
        <p:spPr>
          <a:xfrm>
            <a:off x="417504" y="4162413"/>
            <a:ext cx="3279600" cy="284701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EEC1784-A297-4135-A7D5-96106FA6DFB4}"/>
              </a:ext>
            </a:extLst>
          </p:cNvPr>
          <p:cNvSpPr txBox="1"/>
          <p:nvPr/>
        </p:nvSpPr>
        <p:spPr>
          <a:xfrm>
            <a:off x="532317" y="4204103"/>
            <a:ext cx="1635596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THÉORIQUE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36A00415-93C6-43EB-8CBE-BB5D4D980955}"/>
              </a:ext>
            </a:extLst>
          </p:cNvPr>
          <p:cNvSpPr txBox="1"/>
          <p:nvPr/>
        </p:nvSpPr>
        <p:spPr>
          <a:xfrm>
            <a:off x="2226809" y="4206262"/>
            <a:ext cx="1542634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PRATIQUE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D6C24F35-D91B-4820-A9B8-10FEAB1A088A}"/>
              </a:ext>
            </a:extLst>
          </p:cNvPr>
          <p:cNvCxnSpPr>
            <a:cxnSpLocks/>
          </p:cNvCxnSpPr>
          <p:nvPr/>
        </p:nvCxnSpPr>
        <p:spPr>
          <a:xfrm>
            <a:off x="2103414" y="4169852"/>
            <a:ext cx="3899" cy="20016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8AD98B9A-B059-4DE3-A9D8-4EED987DD9FD}"/>
              </a:ext>
            </a:extLst>
          </p:cNvPr>
          <p:cNvSpPr txBox="1"/>
          <p:nvPr/>
        </p:nvSpPr>
        <p:spPr>
          <a:xfrm>
            <a:off x="6465765" y="6518517"/>
            <a:ext cx="2491797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900" dirty="0">
                <a:latin typeface="Century Gothic" panose="020B0502020202020204" pitchFamily="34" charset="0"/>
              </a:rPr>
              <a:t>CRITÈRE 3.1 et 2.2  DU LABEL DE L’ETAT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E99FE8AE-0383-42D7-8320-08ABEAAF16CA}"/>
              </a:ext>
            </a:extLst>
          </p:cNvPr>
          <p:cNvSpPr txBox="1"/>
          <p:nvPr/>
        </p:nvSpPr>
        <p:spPr>
          <a:xfrm>
            <a:off x="489105" y="4642368"/>
            <a:ext cx="1567957" cy="1446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La formation théorique portant sur des </a:t>
            </a: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questions « d’entraînement au code » </a:t>
            </a: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peut être suivie à votre rythme, soit : </a:t>
            </a:r>
            <a:b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dans </a:t>
            </a: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l'école de conduite</a:t>
            </a: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avec un </a:t>
            </a: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support média </a:t>
            </a: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ou avec un</a:t>
            </a: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 enseignant</a:t>
            </a: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via </a:t>
            </a: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Internet</a:t>
            </a: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(</a:t>
            </a: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code en ligne CER</a:t>
            </a: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)</a:t>
            </a:r>
            <a:endParaRPr lang="fr-FR" altLang="fr-FR" dirty="0"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B03240B-5566-4638-9AFA-5CF8E234A65E}"/>
              </a:ext>
            </a:extLst>
          </p:cNvPr>
          <p:cNvSpPr txBox="1"/>
          <p:nvPr/>
        </p:nvSpPr>
        <p:spPr>
          <a:xfrm>
            <a:off x="3861662" y="4178827"/>
            <a:ext cx="4820923" cy="5078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Votre présence est fortement recommandée pour les cours collectifs sélectionnés. </a:t>
            </a:r>
            <a:br>
              <a:rPr lang="fr-FR" alt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Ces cours sont dispensés en présentiel par des enseignants de la conduite et de la sécurité routière titulaire d’une autorisation d’enseigner en cours de validité. </a:t>
            </a:r>
          </a:p>
        </p:txBody>
      </p:sp>
    </p:spTree>
    <p:extLst>
      <p:ext uri="{BB962C8B-B14F-4D97-AF65-F5344CB8AC3E}">
        <p14:creationId xmlns:p14="http://schemas.microsoft.com/office/powerpoint/2010/main" val="227782112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196</Words>
  <Application>Microsoft Office PowerPoint</Application>
  <PresentationFormat>Affichage à l'écran (4:3)</PresentationFormat>
  <Paragraphs>63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</vt:lpstr>
      <vt:lpstr>Calibri</vt:lpstr>
      <vt:lpstr>Century Gothic</vt:lpstr>
      <vt:lpstr>Wingdings</vt:lpstr>
      <vt:lpstr>Arial</vt:lpstr>
      <vt:lpstr>Conception personnalisée</vt:lpstr>
      <vt:lpstr>Parcours de formation PERSONNALISE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samir</cp:lastModifiedBy>
  <cp:revision>190</cp:revision>
  <cp:lastPrinted>2018-06-11T14:13:36Z</cp:lastPrinted>
  <dcterms:created xsi:type="dcterms:W3CDTF">2016-11-16T10:38:42Z</dcterms:created>
  <dcterms:modified xsi:type="dcterms:W3CDTF">2021-11-10T14:38:25Z</dcterms:modified>
</cp:coreProperties>
</file>