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notesMasterIdLst>
    <p:notesMasterId r:id="rId4"/>
  </p:notesMasterIdLst>
  <p:handoutMasterIdLst>
    <p:handoutMasterId r:id="rId5"/>
  </p:handoutMasterIdLst>
  <p:sldIdLst>
    <p:sldId id="271" r:id="rId2"/>
    <p:sldId id="273" r:id="rId3"/>
  </p:sldIdLst>
  <p:sldSz cx="9144000" cy="6858000" type="screen4x3"/>
  <p:notesSz cx="6735763" cy="9866313"/>
  <p:embeddedFontLst>
    <p:embeddedFont>
      <p:font typeface="Montserrat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altLang="fr-FR" smtClean="0"/>
              <a:t>17/03/2022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altLang="fr-FR" smtClean="0"/>
              <a:t>17/03/2022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fr-FR" alt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numCol="1" anchor="b">
            <a:normAutofit/>
          </a:bodyPr>
          <a:lstStyle>
            <a:lvl1pPr algn="ctr">
              <a:defRPr sz="5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 numCol="1"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alt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 numCol="1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numCol="1"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numCol="1"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 numCol="1"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alt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6DFF5B-12E3-4219-B015-78A51027D54D}"/>
              </a:ext>
            </a:extLst>
          </p:cNvPr>
          <p:cNvSpPr/>
          <p:nvPr/>
        </p:nvSpPr>
        <p:spPr>
          <a:xfrm>
            <a:off x="704675" y="1857986"/>
            <a:ext cx="7885652" cy="437136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22539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38027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DCE01D8-54BC-498C-AFA8-0ED069929515}"/>
              </a:ext>
            </a:extLst>
          </p:cNvPr>
          <p:cNvSpPr txBox="1"/>
          <p:nvPr/>
        </p:nvSpPr>
        <p:spPr>
          <a:xfrm>
            <a:off x="3088548" y="204671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numCol="1" rtlCol="0">
            <a:spAutoFit/>
          </a:bodyPr>
          <a:lstStyle/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 permet d’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estimer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nombre d’heures 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dont l’élève aura besoin pour obtenir son permis de conduire 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045056"/>
            <a:ext cx="0" cy="39600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F2CD46-4E6C-4D90-9DDF-7F5E1060CA78}"/>
              </a:ext>
            </a:extLst>
          </p:cNvPr>
          <p:cNvSpPr/>
          <p:nvPr/>
        </p:nvSpPr>
        <p:spPr>
          <a:xfrm>
            <a:off x="3134587" y="4799881"/>
            <a:ext cx="5195670" cy="99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prérequis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matière de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connaissances des règles du code de la route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en matière de conduite d’un véhicule ; </a:t>
            </a:r>
          </a:p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expériences vécues en tant qu’usager de la route ;</a:t>
            </a:r>
          </a:p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compétences et aptitudes en terme de départ/arrêt, manipulation du volant, c</a:t>
            </a:r>
            <a:r>
              <a:rPr lang="fr-FR" altLang="fr-FR" sz="12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ompréhension</a:t>
            </a: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, mémoire, trajectoire, observation, regard, temps de réaction, perception et champs visuel, émotivité. </a:t>
            </a: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motivations (attitudes à l’égard de l’apprentissage et de la sécurité routière</a:t>
            </a: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D8F9512-0D78-4B93-84CB-A8CA63C7EA1D}"/>
              </a:ext>
            </a:extLst>
          </p:cNvPr>
          <p:cNvSpPr txBox="1"/>
          <p:nvPr/>
        </p:nvSpPr>
        <p:spPr>
          <a:xfrm>
            <a:off x="4252763" y="3570278"/>
            <a:ext cx="3066190" cy="461665"/>
          </a:xfrm>
          <a:prstGeom prst="rect">
            <a:avLst/>
          </a:prstGeom>
          <a:noFill/>
          <a:ln w="6350">
            <a:noFill/>
          </a:ln>
        </p:spPr>
        <p:txBody>
          <a:bodyPr wrap="square" numCol="1" rtlCol="0">
            <a:spAutoFit/>
          </a:bodyPr>
          <a:lstStyle/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SIMULATEUR</a:t>
            </a:r>
          </a:p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Evaluation réalisée sur rendez-vous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7" y="3419168"/>
            <a:ext cx="732917" cy="73233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2C941D62-4C42-40A1-BAFF-B31856F0A488}"/>
              </a:ext>
            </a:extLst>
          </p:cNvPr>
          <p:cNvSpPr txBox="1"/>
          <p:nvPr/>
        </p:nvSpPr>
        <p:spPr>
          <a:xfrm>
            <a:off x="872675" y="2316726"/>
            <a:ext cx="1442892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E8E80094-B27A-44A7-A930-B915914C3157}"/>
              </a:ext>
            </a:extLst>
          </p:cNvPr>
          <p:cNvSpPr txBox="1"/>
          <p:nvPr/>
        </p:nvSpPr>
        <p:spPr>
          <a:xfrm>
            <a:off x="872675" y="3385612"/>
            <a:ext cx="1860911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B0EFC40-2528-46E4-B8D6-C66307CDEFC5}"/>
              </a:ext>
            </a:extLst>
          </p:cNvPr>
          <p:cNvSpPr txBox="1"/>
          <p:nvPr/>
        </p:nvSpPr>
        <p:spPr>
          <a:xfrm>
            <a:off x="872675" y="4560894"/>
            <a:ext cx="1913648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COMPÉTENCES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xmlns="" id="{06031867-3ABC-4678-AC02-33D1C808B703}"/>
              </a:ext>
            </a:extLst>
          </p:cNvPr>
          <p:cNvSpPr/>
          <p:nvPr/>
        </p:nvSpPr>
        <p:spPr>
          <a:xfrm>
            <a:off x="7097095" y="1337869"/>
            <a:ext cx="1342230" cy="836072"/>
          </a:xfrm>
          <a:prstGeom prst="round2Diag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Durée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b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 45 min et 1h00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D0C19008-7AA4-4623-8D02-0E973CE8FD4D}"/>
              </a:ext>
            </a:extLst>
          </p:cNvPr>
          <p:cNvSpPr txBox="1"/>
          <p:nvPr/>
        </p:nvSpPr>
        <p:spPr>
          <a:xfrm>
            <a:off x="1602297" y="457025"/>
            <a:ext cx="7063530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alt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B6F28C6-A14F-456B-B8E0-251F0890ACE6}"/>
              </a:ext>
            </a:extLst>
          </p:cNvPr>
          <p:cNvSpPr txBox="1"/>
          <p:nvPr/>
        </p:nvSpPr>
        <p:spPr>
          <a:xfrm>
            <a:off x="6841221" y="6489942"/>
            <a:ext cx="2116341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dirty="0">
                <a:latin typeface="Century Gothic" panose="020B0502020202020204" pitchFamily="34" charset="0"/>
              </a:rPr>
              <a:t>CRITÈRE 2.2 DU LABEL DE L’ETAT</a:t>
            </a:r>
          </a:p>
        </p:txBody>
      </p:sp>
    </p:spTree>
    <p:extLst>
      <p:ext uri="{BB962C8B-B14F-4D97-AF65-F5344CB8AC3E}">
        <p14:creationId xmlns:p14="http://schemas.microsoft.com/office/powerpoint/2010/main" val="419972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F27B70D-03AF-4592-8AEF-E630BAA083C0}"/>
              </a:ext>
            </a:extLst>
          </p:cNvPr>
          <p:cNvSpPr txBox="1"/>
          <p:nvPr/>
        </p:nvSpPr>
        <p:spPr>
          <a:xfrm>
            <a:off x="1602297" y="704675"/>
            <a:ext cx="7063530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TOUT SAVOIR SUR</a:t>
            </a:r>
            <a:br>
              <a:rPr kumimoji="0" lang="fr-FR" alt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alt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L’ÉVALUATION DE DÉPART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6DFF5B-12E3-4219-B015-78A51027D54D}"/>
              </a:ext>
            </a:extLst>
          </p:cNvPr>
          <p:cNvSpPr/>
          <p:nvPr/>
        </p:nvSpPr>
        <p:spPr>
          <a:xfrm>
            <a:off x="704675" y="2122416"/>
            <a:ext cx="7885652" cy="3867322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47304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62792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DCE01D8-54BC-498C-AFA8-0ED069929515}"/>
              </a:ext>
            </a:extLst>
          </p:cNvPr>
          <p:cNvSpPr txBox="1"/>
          <p:nvPr/>
        </p:nvSpPr>
        <p:spPr>
          <a:xfrm>
            <a:off x="3088548" y="229436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numCol="1" rtlCol="0">
            <a:spAutoFit/>
          </a:bodyPr>
          <a:lstStyle/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L’évaluation de départ permet d’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estimer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le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nombre d’heures 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dont l’élève aura besoin pour obtenir son permis de conduire 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283181"/>
            <a:ext cx="0" cy="33962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F2CD46-4E6C-4D90-9DDF-7F5E1060CA78}"/>
              </a:ext>
            </a:extLst>
          </p:cNvPr>
          <p:cNvSpPr/>
          <p:nvPr/>
        </p:nvSpPr>
        <p:spPr>
          <a:xfrm>
            <a:off x="3134587" y="4733206"/>
            <a:ext cx="5195668" cy="99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 vos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prérequis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en matière de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connaissances des règles du code de la route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en matière de conduite d’un véhicule ; </a:t>
            </a:r>
          </a:p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 vos expériences vécues en tant qu’usager de la route ;</a:t>
            </a:r>
          </a:p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 vos compétences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psychomotrices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;</a:t>
            </a:r>
          </a:p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 vos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motivations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D8F9512-0D78-4B93-84CB-A8CA63C7EA1D}"/>
              </a:ext>
            </a:extLst>
          </p:cNvPr>
          <p:cNvSpPr txBox="1"/>
          <p:nvPr/>
        </p:nvSpPr>
        <p:spPr>
          <a:xfrm>
            <a:off x="4314564" y="3543213"/>
            <a:ext cx="3919913" cy="1015663"/>
          </a:xfrm>
          <a:prstGeom prst="rect">
            <a:avLst/>
          </a:prstGeom>
          <a:noFill/>
          <a:ln w="6350">
            <a:noFill/>
          </a:ln>
        </p:spPr>
        <p:txBody>
          <a:bodyPr wrap="square" numCol="1" rtlCol="0">
            <a:spAutoFit/>
          </a:bodyPr>
          <a:lstStyle/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VÉHICULE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Évaluation réalisée avec un enseignant de la conduite et de la sécurité routière</a:t>
            </a:r>
            <a:b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Evaluation en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situation réelle pendant laquelle 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une grille d’évaluation est utilisée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23" y="3518670"/>
            <a:ext cx="732916" cy="73233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2C941D62-4C42-40A1-BAFF-B31856F0A488}"/>
              </a:ext>
            </a:extLst>
          </p:cNvPr>
          <p:cNvSpPr txBox="1"/>
          <p:nvPr/>
        </p:nvSpPr>
        <p:spPr>
          <a:xfrm>
            <a:off x="872675" y="2564376"/>
            <a:ext cx="1442892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LES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E8E80094-B27A-44A7-A930-B915914C3157}"/>
              </a:ext>
            </a:extLst>
          </p:cNvPr>
          <p:cNvSpPr txBox="1"/>
          <p:nvPr/>
        </p:nvSpPr>
        <p:spPr>
          <a:xfrm>
            <a:off x="872675" y="3633262"/>
            <a:ext cx="1860911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LE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B0EFC40-2528-46E4-B8D6-C66307CDEFC5}"/>
              </a:ext>
            </a:extLst>
          </p:cNvPr>
          <p:cNvSpPr txBox="1"/>
          <p:nvPr/>
        </p:nvSpPr>
        <p:spPr>
          <a:xfrm>
            <a:off x="872675" y="4808544"/>
            <a:ext cx="1913648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LES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COMPÉTENCES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xmlns="" id="{06031867-3ABC-4678-AC02-33D1C808B703}"/>
              </a:ext>
            </a:extLst>
          </p:cNvPr>
          <p:cNvSpPr/>
          <p:nvPr/>
        </p:nvSpPr>
        <p:spPr>
          <a:xfrm>
            <a:off x="7109557" y="1585519"/>
            <a:ext cx="1342230" cy="836072"/>
          </a:xfrm>
          <a:prstGeom prst="round2DiagRect">
            <a:avLst/>
          </a:prstGeom>
          <a:solidFill>
            <a:srgbClr val="D0363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Durée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: </a:t>
            </a:r>
            <a:b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1h00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26B45B01-3FA1-4625-BA1B-B61E55C69080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dirty="0">
                <a:latin typeface="Century Gothic" panose="020B0502020202020204" pitchFamily="34" charset="0"/>
              </a:rPr>
              <a:t>CRITÈRE 2.2 DU LABEL DE L’ETAT</a:t>
            </a: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xmlns="" id="{FA382471-AC11-4C45-8163-C08FBE92688E}"/>
              </a:ext>
            </a:extLst>
          </p:cNvPr>
          <p:cNvSpPr/>
          <p:nvPr/>
        </p:nvSpPr>
        <p:spPr>
          <a:xfrm>
            <a:off x="3538199" y="3867157"/>
            <a:ext cx="720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numCol="1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984206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172</Words>
  <Application>Microsoft Office PowerPoint</Application>
  <PresentationFormat>Affichage à l'écran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Montserrat</vt:lpstr>
      <vt:lpstr>Calibri</vt:lpstr>
      <vt:lpstr>Century Gothic</vt:lpstr>
      <vt:lpstr>Arial</vt:lpstr>
      <vt:lpstr>Conception personnalisée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samir</cp:lastModifiedBy>
  <cp:revision>188</cp:revision>
  <cp:lastPrinted>2018-06-11T14:13:36Z</cp:lastPrinted>
  <dcterms:created xsi:type="dcterms:W3CDTF">2016-11-16T10:38:42Z</dcterms:created>
  <dcterms:modified xsi:type="dcterms:W3CDTF">2022-03-17T17:02:31Z</dcterms:modified>
</cp:coreProperties>
</file>